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5" r:id="rId3"/>
    <p:sldId id="267" r:id="rId4"/>
    <p:sldId id="268" r:id="rId5"/>
    <p:sldId id="315" r:id="rId6"/>
    <p:sldId id="269" r:id="rId7"/>
    <p:sldId id="270" r:id="rId8"/>
    <p:sldId id="271" r:id="rId9"/>
    <p:sldId id="290" r:id="rId10"/>
    <p:sldId id="313" r:id="rId11"/>
    <p:sldId id="292" r:id="rId12"/>
    <p:sldId id="301" r:id="rId13"/>
    <p:sldId id="272" r:id="rId14"/>
    <p:sldId id="308" r:id="rId15"/>
    <p:sldId id="273" r:id="rId16"/>
    <p:sldId id="310" r:id="rId17"/>
    <p:sldId id="275" r:id="rId18"/>
    <p:sldId id="276" r:id="rId19"/>
    <p:sldId id="277" r:id="rId20"/>
    <p:sldId id="297" r:id="rId21"/>
    <p:sldId id="316" r:id="rId22"/>
    <p:sldId id="317" r:id="rId23"/>
    <p:sldId id="31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5715"/>
    <a:srgbClr val="D8760A"/>
    <a:srgbClr val="E4BC31"/>
    <a:srgbClr val="FFF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81" autoAdjust="0"/>
    <p:restoredTop sz="94694" autoAdjust="0"/>
  </p:normalViewPr>
  <p:slideViewPr>
    <p:cSldViewPr snapToGrid="0">
      <p:cViewPr varScale="1">
        <p:scale>
          <a:sx n="64" d="100"/>
          <a:sy n="64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07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7E878-D1D5-4ED9-91A4-74E47B588C49}" type="datetimeFigureOut">
              <a:rPr lang="en-US" smtClean="0"/>
              <a:pPr/>
              <a:t>11/16/2019</a:t>
            </a:fld>
            <a:endParaRPr lang="en-U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2BD63-B242-4705-9930-73B6DC9AAF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332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718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http://www.bigstockphoto.com/image-68923402/stock-photo-digestive-system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266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http://www.bigstockphoto.com/image-3216723/stock-photo-cardiovascular-system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85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http://www.bigstockphoto.com/image-53690257/stock-photo-mind-background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1039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http://www.bigstockphoto.com/image-3916962/stock-photo-drunk-young-woman-passed-out-in-bar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119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http://www.bigstockphoto.com/image-3183660/stock-photo-traffic-stop-sobriety-test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789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http://www.bigstockphoto.com/image-63485122/stock-photo-boyfriend-yelling-at-his-girlfriend</a:t>
            </a:r>
          </a:p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020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http://www.bigstockphoto.com/image-43150018/stock-photo-teen-boy-get-arrested-for-drunk-driving-and-taking-police-mug-shot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9058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http://www.bigstockphoto.com/image-4862998/stock-photo-human-anatomy</a:t>
            </a:r>
          </a:p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724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519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http://www.bigstockphoto.com/image-6901450/stock-photo-immune-defense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32BD63-B242-4705-9930-73B6DC9AAF4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82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 descr="background-03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6 Rectángulo"/>
          <p:cNvSpPr/>
          <p:nvPr userDrawn="1"/>
        </p:nvSpPr>
        <p:spPr>
          <a:xfrm>
            <a:off x="469783" y="2466975"/>
            <a:ext cx="8161100" cy="4009477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048A6-7873-4605-8C72-0088051EE30A}" type="datetimeFigureOut">
              <a:rPr lang="en-US" smtClean="0"/>
              <a:pPr/>
              <a:t>11/16/2019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B3AA-54F6-4304-B517-8927BD955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Content Placeholder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301" y="2738784"/>
            <a:ext cx="4253972" cy="360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79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 descr="background-03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6 Rectángulo"/>
          <p:cNvSpPr/>
          <p:nvPr userDrawn="1"/>
        </p:nvSpPr>
        <p:spPr>
          <a:xfrm>
            <a:off x="469783" y="2466975"/>
            <a:ext cx="8161100" cy="4009477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048A6-7873-4605-8C72-0088051EE30A}" type="datetimeFigureOut">
              <a:rPr lang="en-US" smtClean="0"/>
              <a:pPr/>
              <a:t>11/16/2019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B3AA-54F6-4304-B517-8927BD955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797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9" name="8 Rectángulo"/>
          <p:cNvSpPr/>
          <p:nvPr userDrawn="1"/>
        </p:nvSpPr>
        <p:spPr>
          <a:xfrm>
            <a:off x="469783" y="1963024"/>
            <a:ext cx="8161100" cy="451342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048A6-7873-4605-8C72-0088051EE30A}" type="datetimeFigureOut">
              <a:rPr lang="en-US" smtClean="0"/>
              <a:pPr/>
              <a:t>11/16/2019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B3AA-54F6-4304-B517-8927BD955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ounded Rectangle 7"/>
          <p:cNvSpPr/>
          <p:nvPr userDrawn="1"/>
        </p:nvSpPr>
        <p:spPr>
          <a:xfrm>
            <a:off x="792480" y="667514"/>
            <a:ext cx="7559040" cy="1047332"/>
          </a:xfrm>
          <a:prstGeom prst="roundRect">
            <a:avLst/>
          </a:prstGeom>
          <a:solidFill>
            <a:srgbClr val="E4BC31">
              <a:alpha val="20000"/>
            </a:srgb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  <a:effectLst/>
        </p:spPr>
        <p:txBody>
          <a:bodyPr>
            <a:noAutofit/>
          </a:bodyPr>
          <a:lstStyle>
            <a:lvl1pPr algn="ctr">
              <a:defRPr sz="5400" b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2000000" algn="ctr" rotWithShape="0">
                    <a:srgbClr val="FFFF00">
                      <a:alpha val="90000"/>
                    </a:srgbClr>
                  </a:outerShdw>
                </a:effectLst>
                <a:latin typeface="Aharoni" pitchFamily="2" charset="-79"/>
                <a:cs typeface="Aharoni" pitchFamily="2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975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2" name="11 Rectángulo"/>
          <p:cNvSpPr/>
          <p:nvPr userDrawn="1"/>
        </p:nvSpPr>
        <p:spPr>
          <a:xfrm>
            <a:off x="469783" y="1963024"/>
            <a:ext cx="8161100" cy="4513428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048A6-7873-4605-8C72-0088051EE30A}" type="datetimeFigureOut">
              <a:rPr lang="en-US" smtClean="0"/>
              <a:pPr/>
              <a:t>11/16/2019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B3AA-54F6-4304-B517-8927BD955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ounded Rectangle 7"/>
          <p:cNvSpPr/>
          <p:nvPr userDrawn="1"/>
        </p:nvSpPr>
        <p:spPr>
          <a:xfrm>
            <a:off x="792480" y="667514"/>
            <a:ext cx="7559040" cy="1047332"/>
          </a:xfrm>
          <a:prstGeom prst="roundRect">
            <a:avLst/>
          </a:prstGeom>
          <a:solidFill>
            <a:srgbClr val="E4BC31">
              <a:alpha val="20000"/>
            </a:srgb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  <a:effectLst/>
        </p:spPr>
        <p:txBody>
          <a:bodyPr>
            <a:noAutofit/>
          </a:bodyPr>
          <a:lstStyle>
            <a:lvl1pPr algn="ctr">
              <a:defRPr sz="5400" b="1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2000000" algn="ctr" rotWithShape="0">
                    <a:srgbClr val="FFFF00">
                      <a:alpha val="90000"/>
                    </a:srgbClr>
                  </a:outerShdw>
                </a:effectLst>
                <a:latin typeface="Aharoni" pitchFamily="2" charset="-79"/>
                <a:cs typeface="Aharoni" pitchFamily="2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067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4874A-BFF0-466C-B649-B1570B4452AE}" type="datetimeFigureOut">
              <a:rPr lang="en-US" smtClean="0"/>
              <a:pPr/>
              <a:t>11/16/2019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06A7-5B51-433D-978D-0D63BB1653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686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92E1E-8B50-425A-A05C-8AC4FDFE762F}" type="datetimeFigureOut">
              <a:rPr lang="en-US" smtClean="0"/>
              <a:t>11/16/2019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3D82-1D81-4CEE-817E-932D0866D3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562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Leelawadee" panose="020B0502040204020203" pitchFamily="34" charset="-34"/>
              </a:defRPr>
            </a:lvl1pPr>
          </a:lstStyle>
          <a:p>
            <a:fld id="{C8A048A6-7873-4605-8C72-0088051EE30A}" type="datetimeFigureOut">
              <a:rPr lang="en-US" smtClean="0"/>
              <a:pPr/>
              <a:t>11/16/2019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Leelawadee" panose="020B0502040204020203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Leelawadee" panose="020B0502040204020203" pitchFamily="34" charset="-34"/>
              </a:defRPr>
            </a:lvl1pPr>
          </a:lstStyle>
          <a:p>
            <a:fld id="{5435B3AA-54F6-4304-B517-8927BD955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89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8" r:id="rId2"/>
    <p:sldLayoutId id="2147483675" r:id="rId3"/>
    <p:sldLayoutId id="2147483677" r:id="rId4"/>
    <p:sldLayoutId id="2147483679" r:id="rId5"/>
    <p:sldLayoutId id="214748368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tx1"/>
          </a:solidFill>
          <a:latin typeface="Leelawadee" panose="020B0502040204020203" pitchFamily="34" charset="-3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Leelawadee" panose="020B0502040204020203" pitchFamily="34" charset="-34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Leelawadee" panose="020B0502040204020203" pitchFamily="34" charset="-34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Leelawadee" panose="020B0502040204020203" pitchFamily="34" charset="-34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Leelawadee" panose="020B0502040204020203" pitchFamily="34" charset="-34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Leelawadee" panose="020B0502040204020203" pitchFamily="34" charset="-34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althlessonsdirect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408113" y="2511425"/>
            <a:ext cx="6364287" cy="334963"/>
          </a:xfrm>
        </p:spPr>
        <p:txBody>
          <a:bodyPr anchor="ctr">
            <a:noAutofit/>
          </a:bodyPr>
          <a:lstStyle/>
          <a:p>
            <a:pPr algn="ctr"/>
            <a:r>
              <a:rPr 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eelawadee" panose="020B0502040204020203" pitchFamily="34" charset="-34"/>
                <a:ea typeface="Batang" panose="02030600000101010101" pitchFamily="18" charset="-127"/>
                <a:cs typeface="Arabic Typesetting" panose="03020402040406030203" pitchFamily="66" charset="-78"/>
              </a:rPr>
              <a:t>Short-Term Effects</a:t>
            </a:r>
            <a:endParaRPr lang="en-US" sz="3000" dirty="0">
              <a:latin typeface="Leelawadee" panose="020B0502040204020203" pitchFamily="34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7358063" y="6019800"/>
            <a:ext cx="1252537" cy="466725"/>
          </a:xfrm>
        </p:spPr>
        <p:txBody>
          <a:bodyPr anchor="ctr">
            <a:normAutofit/>
          </a:bodyPr>
          <a:lstStyle/>
          <a:p>
            <a:pPr algn="r">
              <a:buNone/>
            </a:pPr>
            <a:r>
              <a:rPr lang="en-US" sz="24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Part 1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26" y="2876550"/>
            <a:ext cx="4158894" cy="3526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86938" y="6650251"/>
            <a:ext cx="366235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Copyright © 2020 JB Promotions, LLC.</a:t>
            </a:r>
          </a:p>
          <a:p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8066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1604" y="3414782"/>
            <a:ext cx="578647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Some drinkers may become angry while others may act silly or irrational.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71604" y="4422993"/>
            <a:ext cx="348142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Drinking can also lead to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dangerous behavior such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as unprotected sex or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getting behind the wheel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of a vehicle.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00044" y="2343822"/>
            <a:ext cx="65676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How can a change in behavior be harmful to yourself or others?</a:t>
            </a:r>
          </a:p>
        </p:txBody>
      </p:sp>
      <p:sp>
        <p:nvSpPr>
          <p:cNvPr id="7" name="8 Título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</p:spPr>
        <p:txBody>
          <a:bodyPr/>
          <a:lstStyle/>
          <a:p>
            <a:r>
              <a:rPr lang="en-US" dirty="0"/>
              <a:t>Alcohol and Behavior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459564" y="2126374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8" name="7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055567" y="3362261"/>
            <a:ext cx="397917" cy="905261"/>
          </a:xfrm>
          <a:prstGeom prst="rect">
            <a:avLst/>
          </a:prstGeom>
        </p:spPr>
      </p:pic>
      <p:pic>
        <p:nvPicPr>
          <p:cNvPr id="11" name="10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055567" y="4471244"/>
            <a:ext cx="397917" cy="9052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773" y="4000330"/>
            <a:ext cx="4503761" cy="296685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73718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4249" y="4121208"/>
            <a:ext cx="498710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use can get you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arrested, suspended from school,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and isolated from friends.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13774" y="2647245"/>
            <a:ext cx="57110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What are some other ways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can negatively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effect your life?</a:t>
            </a:r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Alcohol and Behavior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783414" y="2450224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7" name="6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322266" y="4245659"/>
            <a:ext cx="397917" cy="9052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377" y="2647245"/>
            <a:ext cx="2661758" cy="3992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1180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61398" y="3798466"/>
            <a:ext cx="576815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The best way to avoid the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troubles associated with alcohol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is to </a:t>
            </a: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not drink at all!!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28075" y="2556346"/>
            <a:ext cx="54633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What is the best way to avoid the troubles associated with alcohol?</a:t>
            </a:r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Alcohol and Behavior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888189" y="230734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6" name="5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455616" y="3745945"/>
            <a:ext cx="397917" cy="905261"/>
          </a:xfrm>
          <a:prstGeom prst="rect">
            <a:avLst/>
          </a:prstGeom>
        </p:spPr>
      </p:pic>
      <p:pic>
        <p:nvPicPr>
          <p:cNvPr id="11" name="10 Imagen" descr="alcohog-behavior-0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3111149"/>
            <a:ext cx="2705100" cy="374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7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746067" y="2981326"/>
            <a:ext cx="397858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Drinking alcohol has different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effects on bodily functions.</a:t>
            </a:r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Bodily Effects</a:t>
            </a:r>
          </a:p>
        </p:txBody>
      </p:sp>
      <p:pic>
        <p:nvPicPr>
          <p:cNvPr id="4" name="3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017590" y="2928805"/>
            <a:ext cx="397917" cy="905261"/>
          </a:xfrm>
          <a:prstGeom prst="rect">
            <a:avLst/>
          </a:prstGeom>
        </p:spPr>
      </p:pic>
      <p:pic>
        <p:nvPicPr>
          <p:cNvPr id="5" name="4 Imagen" descr="organs-0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042" y="2181224"/>
            <a:ext cx="2991096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9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641168" y="2379455"/>
            <a:ext cx="5978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Can you name some short-term effects alcohol has on bodily functions?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1168" y="3413606"/>
            <a:ext cx="542854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Consuming alcohol can effect your: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88919" y="4020681"/>
            <a:ext cx="29879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Urinary System</a:t>
            </a:r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Bodily Effects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404779" y="213589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688919" y="4541381"/>
            <a:ext cx="29879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Immune system</a:t>
            </a:r>
          </a:p>
        </p:txBody>
      </p:sp>
      <p:sp>
        <p:nvSpPr>
          <p:cNvPr id="13" name="TextBox 10"/>
          <p:cNvSpPr txBox="1"/>
          <p:nvPr/>
        </p:nvSpPr>
        <p:spPr>
          <a:xfrm>
            <a:off x="2688919" y="5062081"/>
            <a:ext cx="29879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Digestive system</a:t>
            </a:r>
          </a:p>
        </p:txBody>
      </p:sp>
      <p:sp>
        <p:nvSpPr>
          <p:cNvPr id="14" name="TextBox 10"/>
          <p:cNvSpPr txBox="1"/>
          <p:nvPr/>
        </p:nvSpPr>
        <p:spPr>
          <a:xfrm>
            <a:off x="2688919" y="5582781"/>
            <a:ext cx="29879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Cardiovascular System</a:t>
            </a:r>
          </a:p>
        </p:txBody>
      </p:sp>
      <p:pic>
        <p:nvPicPr>
          <p:cNvPr id="15" name="14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338243" y="3981820"/>
            <a:ext cx="216828" cy="493282"/>
          </a:xfrm>
          <a:prstGeom prst="rect">
            <a:avLst/>
          </a:prstGeom>
        </p:spPr>
      </p:pic>
      <p:pic>
        <p:nvPicPr>
          <p:cNvPr id="16" name="15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338243" y="4499346"/>
            <a:ext cx="216828" cy="493282"/>
          </a:xfrm>
          <a:prstGeom prst="rect">
            <a:avLst/>
          </a:prstGeom>
        </p:spPr>
      </p:pic>
      <p:pic>
        <p:nvPicPr>
          <p:cNvPr id="17" name="16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338243" y="5016872"/>
            <a:ext cx="216828" cy="493282"/>
          </a:xfrm>
          <a:prstGeom prst="rect">
            <a:avLst/>
          </a:prstGeom>
        </p:spPr>
      </p:pic>
      <p:pic>
        <p:nvPicPr>
          <p:cNvPr id="18" name="17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338243" y="5534397"/>
            <a:ext cx="216828" cy="493282"/>
          </a:xfrm>
          <a:prstGeom prst="rect">
            <a:avLst/>
          </a:prstGeom>
        </p:spPr>
      </p:pic>
      <p:pic>
        <p:nvPicPr>
          <p:cNvPr id="20" name="19 Imagen" descr="organs-0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042" y="2181224"/>
            <a:ext cx="2991096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13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  <p:bldP spid="11" grpId="0"/>
      <p:bldP spid="8" grpId="0"/>
      <p:bldP spid="10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90677" y="2422252"/>
            <a:ext cx="5428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blocks a hormone in the body called </a:t>
            </a:r>
            <a:r>
              <a:rPr kumimoji="0" lang="en-US" sz="23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antidiuretic hormone (ADH)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90677" y="3466230"/>
            <a:ext cx="54285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This hormone helps your body conserve water and when it is blocked you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urinate more.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90676" y="4829110"/>
            <a:ext cx="54285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When alcohol is being consumed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it is common for people to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frequently use the bathroom.</a:t>
            </a:r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Urinary Effects</a:t>
            </a:r>
          </a:p>
        </p:txBody>
      </p:sp>
      <p:pic>
        <p:nvPicPr>
          <p:cNvPr id="10" name="9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293690" y="2385120"/>
            <a:ext cx="397917" cy="905261"/>
          </a:xfrm>
          <a:prstGeom prst="rect">
            <a:avLst/>
          </a:prstGeom>
        </p:spPr>
      </p:pic>
      <p:pic>
        <p:nvPicPr>
          <p:cNvPr id="11" name="10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293690" y="3590681"/>
            <a:ext cx="397917" cy="905261"/>
          </a:xfrm>
          <a:prstGeom prst="rect">
            <a:avLst/>
          </a:prstGeom>
        </p:spPr>
      </p:pic>
      <p:pic>
        <p:nvPicPr>
          <p:cNvPr id="12" name="11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293690" y="4953561"/>
            <a:ext cx="397917" cy="905261"/>
          </a:xfrm>
          <a:prstGeom prst="rect">
            <a:avLst/>
          </a:prstGeom>
        </p:spPr>
      </p:pic>
      <p:pic>
        <p:nvPicPr>
          <p:cNvPr id="15" name="14 Imagen" descr="urinary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939" y="3133724"/>
            <a:ext cx="3430636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353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0412" y="3063308"/>
            <a:ext cx="54285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can weaken the immune system by inhibiting your white blood cells’ ability to fight off infections.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50412" y="4348115"/>
            <a:ext cx="542854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This makes you more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susceptible to pathogens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such as viruses and bacteria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which can make you ill.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50412" y="2341218"/>
            <a:ext cx="507426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Have you ever been sick before?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Immunity Effects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604804" y="209779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8" name="7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179391" y="3187759"/>
            <a:ext cx="397917" cy="905261"/>
          </a:xfrm>
          <a:prstGeom prst="rect">
            <a:avLst/>
          </a:prstGeom>
        </p:spPr>
      </p:pic>
      <p:pic>
        <p:nvPicPr>
          <p:cNvPr id="10" name="9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169866" y="4472566"/>
            <a:ext cx="397917" cy="9052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13" b="100000" l="0" r="100000">
                        <a14:foregroundMark x1="90648" y1="37987" x2="88358" y2="40260"/>
                        <a14:foregroundMark x1="83829" y1="45974" x2="83682" y2="43117"/>
                        <a14:foregroundMark x1="88797" y1="59416" x2="87092" y2="51429"/>
                        <a14:foregroundMark x1="87774" y1="40649" x2="87092" y2="40260"/>
                        <a14:foregroundMark x1="83244" y1="30390" x2="84218" y2="31364"/>
                        <a14:foregroundMark x1="77399" y1="23247" x2="77399" y2="25130"/>
                        <a14:foregroundMark x1="73161" y1="42338" x2="74428" y2="38961"/>
                        <a14:foregroundMark x1="82221" y1="25519" x2="82221" y2="25519"/>
                        <a14:foregroundMark x1="79542" y1="30065" x2="79542" y2="30065"/>
                        <a14:foregroundMark x1="73746" y1="29675" x2="73746" y2="29675"/>
                        <a14:foregroundMark x1="77837" y1="34935" x2="77837" y2="34935"/>
                        <a14:foregroundMark x1="72138" y1="51234" x2="71018" y2="49740"/>
                        <a14:foregroundMark x1="78958" y1="53896" x2="78811" y2="52208"/>
                        <a14:foregroundMark x1="80809" y1="62013" x2="80955" y2="63961"/>
                        <a14:foregroundMark x1="78422" y1="43117" x2="78422" y2="43117"/>
                        <a14:foregroundMark x1="74428" y1="57338" x2="74720" y2="56558"/>
                        <a14:foregroundMark x1="75158" y1="67727" x2="75304" y2="67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6506" y="3184629"/>
            <a:ext cx="4416337" cy="33122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445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3306" y="2211932"/>
            <a:ext cx="462946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What effects can alcohol have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on the digestive system?</a:t>
            </a:r>
          </a:p>
        </p:txBody>
      </p:sp>
      <p:sp>
        <p:nvSpPr>
          <p:cNvPr id="10" name="5 Título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</p:spPr>
        <p:txBody>
          <a:bodyPr/>
          <a:lstStyle/>
          <a:p>
            <a:r>
              <a:rPr lang="en-US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2000000" algn="r" rotWithShape="0">
                    <a:srgbClr val="FFFF00">
                      <a:alpha val="90000"/>
                    </a:srgbClr>
                  </a:outerShdw>
                </a:effectLst>
              </a:rPr>
              <a:t>Effect on Digestion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1052479" y="204064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3306" y="3338582"/>
            <a:ext cx="475329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slows the digestion of food and irritates the digestive tract.</a:t>
            </a:r>
          </a:p>
        </p:txBody>
      </p:sp>
      <p:pic>
        <p:nvPicPr>
          <p:cNvPr id="8" name="7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665166" y="3286061"/>
            <a:ext cx="397917" cy="9052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33306" y="4273831"/>
            <a:ext cx="470566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can cause acid reflux or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what is also known as heart burn.</a:t>
            </a:r>
          </a:p>
        </p:txBody>
      </p:sp>
      <p:pic>
        <p:nvPicPr>
          <p:cNvPr id="11" name="10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684216" y="4221310"/>
            <a:ext cx="397917" cy="9052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33306" y="5209079"/>
            <a:ext cx="475329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Too much alcohol can cause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nausea and vomiting.</a:t>
            </a:r>
          </a:p>
        </p:txBody>
      </p:sp>
      <p:pic>
        <p:nvPicPr>
          <p:cNvPr id="14" name="13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560392" y="5156558"/>
            <a:ext cx="397917" cy="9052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19140" y1="56511" x2="32102" y2="22290"/>
                        <a14:backgroundMark x1="33313" y1="63113" x2="32465" y2="80376"/>
                        <a14:backgroundMark x1="65112" y1="24894" x2="82253" y2="45366"/>
                        <a14:backgroundMark x1="65294" y1="64870" x2="67898" y2="77589"/>
                        <a14:backgroundMark x1="34101" y1="57541" x2="34282" y2="55906"/>
                        <a14:backgroundMark x1="65294" y1="56693" x2="65294" y2="55724"/>
                        <a14:backgroundMark x1="34101" y1="54755" x2="34464" y2="511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399" y="2845345"/>
            <a:ext cx="4029501" cy="402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0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2" grpId="0"/>
      <p:bldP spid="9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19303" y="3062683"/>
            <a:ext cx="54285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is treated by your body as a toxin and if more alcohol is consumed than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your body can process, you will vomit.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19303" y="2275187"/>
            <a:ext cx="535779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Why may alcohol induce vomiting?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19303" y="4435729"/>
            <a:ext cx="54285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Your body does this to prevent further bodily damage or even death from occurring.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on Digestion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719104" y="2012074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9" name="8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284166" y="3187134"/>
            <a:ext cx="397917" cy="905261"/>
          </a:xfrm>
          <a:prstGeom prst="rect">
            <a:avLst/>
          </a:prstGeom>
        </p:spPr>
      </p:pic>
      <p:pic>
        <p:nvPicPr>
          <p:cNvPr id="12" name="11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284166" y="4560180"/>
            <a:ext cx="397917" cy="9052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19140" y1="56511" x2="32102" y2="22290"/>
                        <a14:backgroundMark x1="33313" y1="63113" x2="32465" y2="80376"/>
                        <a14:backgroundMark x1="65112" y1="24894" x2="82253" y2="45366"/>
                        <a14:backgroundMark x1="65294" y1="64870" x2="67898" y2="77589"/>
                        <a14:backgroundMark x1="34101" y1="57541" x2="34282" y2="55906"/>
                        <a14:backgroundMark x1="65294" y1="56693" x2="65294" y2="55724"/>
                        <a14:backgroundMark x1="34101" y1="54755" x2="34464" y2="511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286" y="2843071"/>
            <a:ext cx="4029501" cy="402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1262" y="2807556"/>
            <a:ext cx="353856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can affect your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cardiovascular system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by raising blood pressure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and causing the heart to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beat irregularly.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 Effects</a:t>
            </a:r>
          </a:p>
        </p:txBody>
      </p:sp>
      <p:pic>
        <p:nvPicPr>
          <p:cNvPr id="4" name="3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884240" y="3285950"/>
            <a:ext cx="397917" cy="9052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920" y="2348585"/>
            <a:ext cx="3391080" cy="450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0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6"/>
          <p:cNvSpPr txBox="1"/>
          <p:nvPr/>
        </p:nvSpPr>
        <p:spPr>
          <a:xfrm>
            <a:off x="1435625" y="3072504"/>
            <a:ext cx="7994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600" b="1" dirty="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cs typeface="Leelawadee" pitchFamily="34" charset="-34"/>
              </a:rPr>
              <a:t>Why do people drink alcohol in social situations?</a:t>
            </a:r>
          </a:p>
        </p:txBody>
      </p:sp>
      <p:sp>
        <p:nvSpPr>
          <p:cNvPr id="21" name="TextBox 11"/>
          <p:cNvSpPr txBox="1"/>
          <p:nvPr/>
        </p:nvSpPr>
        <p:spPr>
          <a:xfrm>
            <a:off x="1435625" y="2201684"/>
            <a:ext cx="694825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cs typeface="Leelawadee" pitchFamily="34" charset="-34"/>
              </a:rPr>
              <a:t>Why is alcohol linked to risky behavior? </a:t>
            </a:r>
          </a:p>
        </p:txBody>
      </p:sp>
      <p:sp>
        <p:nvSpPr>
          <p:cNvPr id="33" name="TextBox 8"/>
          <p:cNvSpPr txBox="1"/>
          <p:nvPr/>
        </p:nvSpPr>
        <p:spPr>
          <a:xfrm>
            <a:off x="1407050" y="3868287"/>
            <a:ext cx="7051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600" b="1" dirty="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ea typeface="Batang" panose="02030600000101010101" pitchFamily="18" charset="-127"/>
                <a:cs typeface="Leelawadee" pitchFamily="34" charset="-34"/>
              </a:rPr>
              <a:t>Would people still respect you if you refused alcohol at a party?</a:t>
            </a:r>
          </a:p>
        </p:txBody>
      </p:sp>
      <p:sp>
        <p:nvSpPr>
          <p:cNvPr id="37" name="12 Título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/>
          </a:bodyPr>
          <a:lstStyle/>
          <a:p>
            <a:r>
              <a:rPr lang="en-US" b="0" dirty="0">
                <a:latin typeface="Aharoni" pitchFamily="2" charset="-79"/>
                <a:ea typeface="Verdana" pitchFamily="34" charset="0"/>
                <a:cs typeface="Aharoni" pitchFamily="2" charset="-79"/>
              </a:rPr>
              <a:t>Critical Thinking</a:t>
            </a:r>
          </a:p>
        </p:txBody>
      </p:sp>
      <p:pic>
        <p:nvPicPr>
          <p:cNvPr id="42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25" y="3657600"/>
            <a:ext cx="3190875" cy="2705532"/>
          </a:xfrm>
        </p:spPr>
      </p:pic>
      <p:pic>
        <p:nvPicPr>
          <p:cNvPr id="43" name="42 Imagen" descr="broken-bottle-0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129" y="3415393"/>
            <a:ext cx="2984995" cy="2320834"/>
          </a:xfrm>
          <a:prstGeom prst="rect">
            <a:avLst/>
          </a:prstGeom>
        </p:spPr>
      </p:pic>
      <p:sp>
        <p:nvSpPr>
          <p:cNvPr id="15" name="TextBox 11"/>
          <p:cNvSpPr txBox="1"/>
          <p:nvPr/>
        </p:nvSpPr>
        <p:spPr>
          <a:xfrm>
            <a:off x="204754" y="198349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algn="r"/>
            <a:r>
              <a:rPr lang="en-US" sz="4800" b="1" dirty="0"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chemeClr val="tx1">
                      <a:alpha val="68000"/>
                    </a:schemeClr>
                  </a:outerShdw>
                </a:effectLst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lang="en-US" sz="4000" b="1" dirty="0">
              <a:solidFill>
                <a:srgbClr val="FFC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50800" dir="5400000" algn="ctr" rotWithShape="0">
                  <a:schemeClr val="tx1">
                    <a:alpha val="68000"/>
                  </a:schemeClr>
                </a:outerShdw>
              </a:effectLst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204754" y="2831224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algn="r"/>
            <a:r>
              <a:rPr lang="en-US" sz="4800" b="1" dirty="0"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chemeClr val="tx1">
                      <a:alpha val="68000"/>
                    </a:schemeClr>
                  </a:outerShdw>
                </a:effectLst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lang="en-US" sz="4000" b="1" dirty="0">
              <a:solidFill>
                <a:srgbClr val="FFC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50800" dir="5400000" algn="ctr" rotWithShape="0">
                  <a:schemeClr val="tx1">
                    <a:alpha val="68000"/>
                  </a:schemeClr>
                </a:outerShdw>
              </a:effectLst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176179" y="3636026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algn="r"/>
            <a:r>
              <a:rPr lang="en-US" sz="4800" b="1" dirty="0">
                <a:solidFill>
                  <a:srgbClr val="FFC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chemeClr val="tx1">
                      <a:alpha val="68000"/>
                    </a:schemeClr>
                  </a:outerShdw>
                </a:effectLst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lang="en-US" sz="4000" b="1" dirty="0">
              <a:solidFill>
                <a:srgbClr val="FFC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50800" dir="5400000" algn="ctr" rotWithShape="0">
                  <a:schemeClr val="tx1">
                    <a:alpha val="68000"/>
                  </a:schemeClr>
                </a:outerShdw>
              </a:effectLst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909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21" grpId="0"/>
      <p:bldP spid="33" grpId="1"/>
      <p:bldP spid="37" grpId="0"/>
      <p:bldP spid="15" grpId="0"/>
      <p:bldP spid="16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95487" y="4388499"/>
            <a:ext cx="54285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Drinking too much can slow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or even stop your breathing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or heart rate.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5488" y="2558105"/>
            <a:ext cx="46815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What do you think might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happen if someone drinks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excessive amounts of alcohol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in a short period of time?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Cardiovascular Effects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947704" y="232639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8" name="7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512766" y="4335978"/>
            <a:ext cx="397917" cy="9052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920" y="2348585"/>
            <a:ext cx="3391080" cy="450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8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8994" y1="38704" x2="63683" y2="393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240" y="2210937"/>
            <a:ext cx="3615519" cy="361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0164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33509" y="4082912"/>
            <a:ext cx="57047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30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ea typeface="Batang" panose="02030600000101010101" pitchFamily="18" charset="-127"/>
                <a:cs typeface="Arabic Typesetting" panose="03020402040406030203" pitchFamily="66" charset="-78"/>
              </a:defRPr>
            </a:lvl1pPr>
          </a:lstStyle>
          <a:p>
            <a:r>
              <a:rPr lang="en-US" dirty="0"/>
              <a:t>Describe three short-term </a:t>
            </a:r>
            <a:r>
              <a:rPr lang="en-US"/>
              <a:t>effects that alcohol </a:t>
            </a:r>
            <a:r>
              <a:rPr lang="en-US" dirty="0"/>
              <a:t>has on the body.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33509" y="3105978"/>
            <a:ext cx="57047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30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ea typeface="Batang" panose="02030600000101010101" pitchFamily="18" charset="-127"/>
                <a:cs typeface="Arabic Typesetting" panose="03020402040406030203" pitchFamily="66" charset="-78"/>
              </a:defRPr>
            </a:lvl1pPr>
          </a:lstStyle>
          <a:p>
            <a:r>
              <a:rPr lang="en-US" dirty="0"/>
              <a:t>What are two dangerous behaviors that can be caused by alcohol consumption?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33509" y="2514013"/>
            <a:ext cx="570476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30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ea typeface="Batang" panose="02030600000101010101" pitchFamily="18" charset="-127"/>
                <a:cs typeface="Arabic Typesetting" panose="03020402040406030203" pitchFamily="66" charset="-78"/>
              </a:defRPr>
            </a:lvl1pPr>
          </a:lstStyle>
          <a:p>
            <a:r>
              <a:rPr lang="en-US" dirty="0"/>
              <a:t>What is intoxication?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74216" y="2524650"/>
            <a:ext cx="4074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30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ea typeface="Batang" panose="02030600000101010101" pitchFamily="18" charset="-127"/>
                <a:cs typeface="Arabic Typesetting" panose="03020402040406030203" pitchFamily="66" charset="-78"/>
              </a:defRPr>
            </a:lvl1pPr>
          </a:lstStyle>
          <a:p>
            <a:r>
              <a:rPr lang="en-US" dirty="0"/>
              <a:t>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77700" y="3116604"/>
            <a:ext cx="4074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30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ea typeface="Batang" panose="02030600000101010101" pitchFamily="18" charset="-127"/>
                <a:cs typeface="Arabic Typesetting" panose="03020402040406030203" pitchFamily="66" charset="-78"/>
              </a:defRPr>
            </a:lvl1pPr>
          </a:lstStyle>
          <a:p>
            <a:r>
              <a:rPr lang="en-US" dirty="0"/>
              <a:t>2.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59468" y="4079801"/>
            <a:ext cx="4074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300"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ea typeface="Batang" panose="02030600000101010101" pitchFamily="18" charset="-127"/>
                <a:cs typeface="Arabic Typesetting" panose="03020402040406030203" pitchFamily="66" charset="-78"/>
              </a:defRPr>
            </a:lvl1pPr>
          </a:lstStyle>
          <a:p>
            <a:r>
              <a:rPr lang="en-US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948537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64305A-E82E-4A94-9568-BC71201171AF}"/>
              </a:ext>
            </a:extLst>
          </p:cNvPr>
          <p:cNvSpPr/>
          <p:nvPr/>
        </p:nvSpPr>
        <p:spPr>
          <a:xfrm>
            <a:off x="1" y="1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3E8D61-C49C-4D28-A761-2BF225FEC021}"/>
              </a:ext>
            </a:extLst>
          </p:cNvPr>
          <p:cNvSpPr/>
          <p:nvPr/>
        </p:nvSpPr>
        <p:spPr>
          <a:xfrm>
            <a:off x="142433" y="1285898"/>
            <a:ext cx="8859133" cy="487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Copyright </a:t>
            </a:r>
            <a:r>
              <a:rPr lang="en-US" sz="440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© 2020 </a:t>
            </a:r>
            <a:r>
              <a:rPr lang="en-US" sz="4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JB Promotions, LLC. 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rights reserved.</a:t>
            </a:r>
          </a:p>
          <a:p>
            <a:pPr algn="ctr"/>
            <a:endParaRPr 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Go to</a:t>
            </a:r>
          </a:p>
          <a:p>
            <a:pPr algn="ctr"/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http://www.healthlessonsdirect.com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to see more products.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353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13 Imagen" descr="drug-0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025" y="4190999"/>
            <a:ext cx="3505200" cy="27146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04953" y="2921339"/>
            <a:ext cx="54285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is considered a drug and acts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as a </a:t>
            </a:r>
            <a:r>
              <a:rPr kumimoji="0" lang="en-US" sz="23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depressant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04953" y="3930989"/>
            <a:ext cx="54285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This means that alcohol slows down nervous system arousal.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04953" y="2266332"/>
            <a:ext cx="646274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Is alcohol considered a drug?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04953" y="5067102"/>
            <a:ext cx="54285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When the nervous system slows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down, mental and bodily functions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become impaired.</a:t>
            </a:r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Alcohol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604804" y="198349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18" name="17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169866" y="2868818"/>
            <a:ext cx="397917" cy="905261"/>
          </a:xfrm>
          <a:prstGeom prst="rect">
            <a:avLst/>
          </a:prstGeom>
        </p:spPr>
      </p:pic>
      <p:pic>
        <p:nvPicPr>
          <p:cNvPr id="19" name="18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055565" y="3878468"/>
            <a:ext cx="397917" cy="905261"/>
          </a:xfrm>
          <a:prstGeom prst="rect">
            <a:avLst/>
          </a:prstGeom>
        </p:spPr>
      </p:pic>
      <p:pic>
        <p:nvPicPr>
          <p:cNvPr id="20" name="19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055567" y="5191553"/>
            <a:ext cx="397917" cy="90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0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10" grpId="0"/>
      <p:bldP spid="8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84551" y="2495801"/>
            <a:ext cx="589259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Impairment of your mental and physical abilities due to drugs such as alcohol is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called being </a:t>
            </a:r>
            <a:r>
              <a:rPr kumimoji="0" lang="en-US" sz="23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intoxicated</a:t>
            </a: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.</a:t>
            </a:r>
          </a:p>
        </p:txBody>
      </p:sp>
      <p:sp>
        <p:nvSpPr>
          <p:cNvPr id="9" name="4 Título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</p:spPr>
        <p:txBody>
          <a:bodyPr/>
          <a:lstStyle/>
          <a:p>
            <a:r>
              <a:rPr lang="en-US" dirty="0"/>
              <a:t>Intoxication</a:t>
            </a:r>
          </a:p>
        </p:txBody>
      </p:sp>
      <p:pic>
        <p:nvPicPr>
          <p:cNvPr id="4" name="3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960315" y="2620252"/>
            <a:ext cx="397917" cy="905261"/>
          </a:xfrm>
          <a:prstGeom prst="rect">
            <a:avLst/>
          </a:prstGeom>
        </p:spPr>
      </p:pic>
      <p:pic>
        <p:nvPicPr>
          <p:cNvPr id="5" name="4 Imagen" descr="intox-0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175" y="2973528"/>
            <a:ext cx="4381499" cy="388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7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2651" y="4157022"/>
            <a:ext cx="54285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An average person can become 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intoxicated after only 2 or 3 drinks.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22651" y="2590677"/>
            <a:ext cx="618787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How many drinks do you think the average person needs to have before they become intoxicated?</a:t>
            </a:r>
          </a:p>
        </p:txBody>
      </p:sp>
      <p:sp>
        <p:nvSpPr>
          <p:cNvPr id="9" name="4 Título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</p:spPr>
        <p:txBody>
          <a:bodyPr/>
          <a:lstStyle/>
          <a:p>
            <a:r>
              <a:rPr lang="en-US" dirty="0"/>
              <a:t>Intoxication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604804" y="234544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7" name="6 Imagen" descr="bottle-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150816" y="4088018"/>
            <a:ext cx="397917" cy="905261"/>
          </a:xfrm>
          <a:prstGeom prst="rect">
            <a:avLst/>
          </a:prstGeom>
        </p:spPr>
      </p:pic>
      <p:pic>
        <p:nvPicPr>
          <p:cNvPr id="10" name="9 Imagen" descr="drink-0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495" y="4067175"/>
            <a:ext cx="695325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12 Imagen" descr="drink-0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734" y="4067175"/>
            <a:ext cx="914400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13 Imagen" descr="drink-0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848" y="4067175"/>
            <a:ext cx="866775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14 Imagen" descr="drink-0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416" y="4067175"/>
            <a:ext cx="771525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15 Imagen" descr="drink-0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927" y="4067175"/>
            <a:ext cx="866775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16 Imagen" descr="drink-0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613" y="4067175"/>
            <a:ext cx="914400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17 Imagen" descr="drink-0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806" y="4067175"/>
            <a:ext cx="866775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18 Imagen" descr="drink-0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5" y="4067175"/>
            <a:ext cx="695325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19 Imagen" descr="drink-0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530" y="4067175"/>
            <a:ext cx="771525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20 Imagen" descr="drink-03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37" y="4067175"/>
            <a:ext cx="914400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759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29366" y="2825107"/>
            <a:ext cx="54285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Drinking alcohol will have almost immediate effects on your brain, body, and behavior.</a:t>
            </a:r>
          </a:p>
        </p:txBody>
      </p:sp>
      <p:sp>
        <p:nvSpPr>
          <p:cNvPr id="7" name="4 Título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</p:spPr>
        <p:txBody>
          <a:bodyPr/>
          <a:lstStyle/>
          <a:p>
            <a:r>
              <a:rPr lang="en-US" dirty="0"/>
              <a:t>Intoxication</a:t>
            </a:r>
          </a:p>
        </p:txBody>
      </p:sp>
      <p:pic>
        <p:nvPicPr>
          <p:cNvPr id="4" name="3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588965" y="2772586"/>
            <a:ext cx="397917" cy="9052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752" y="3680977"/>
            <a:ext cx="4250248" cy="318768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07543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52224" y="3175562"/>
            <a:ext cx="598550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can negatively effect your: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3007" y="3614798"/>
            <a:ext cx="335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Reaction time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52224" y="2161254"/>
            <a:ext cx="60535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Can you name some of the ways alcohol effects your brain? </a:t>
            </a:r>
          </a:p>
        </p:txBody>
      </p:sp>
      <p:sp>
        <p:nvSpPr>
          <p:cNvPr id="7" name="4 Título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</p:spPr>
        <p:txBody>
          <a:bodyPr/>
          <a:lstStyle/>
          <a:p>
            <a:r>
              <a:rPr lang="en-US" dirty="0"/>
              <a:t>Intoxication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604804" y="190729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873007" y="4043347"/>
            <a:ext cx="335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Balance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2844432" y="4891148"/>
            <a:ext cx="335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Judgment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2844432" y="4462524"/>
            <a:ext cx="335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Coordination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873007" y="5319774"/>
            <a:ext cx="335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Senses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2873007" y="5785470"/>
            <a:ext cx="335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Alertness</a:t>
            </a:r>
          </a:p>
        </p:txBody>
      </p:sp>
      <p:pic>
        <p:nvPicPr>
          <p:cNvPr id="15" name="14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481119" y="3591295"/>
            <a:ext cx="216828" cy="493282"/>
          </a:xfrm>
          <a:prstGeom prst="rect">
            <a:avLst/>
          </a:prstGeom>
        </p:spPr>
      </p:pic>
      <p:pic>
        <p:nvPicPr>
          <p:cNvPr id="16" name="15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481119" y="4019844"/>
            <a:ext cx="216828" cy="493282"/>
          </a:xfrm>
          <a:prstGeom prst="rect">
            <a:avLst/>
          </a:prstGeom>
        </p:spPr>
      </p:pic>
      <p:pic>
        <p:nvPicPr>
          <p:cNvPr id="17" name="16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481119" y="4439021"/>
            <a:ext cx="216828" cy="493282"/>
          </a:xfrm>
          <a:prstGeom prst="rect">
            <a:avLst/>
          </a:prstGeom>
        </p:spPr>
      </p:pic>
      <p:pic>
        <p:nvPicPr>
          <p:cNvPr id="18" name="17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481119" y="4867645"/>
            <a:ext cx="216828" cy="493282"/>
          </a:xfrm>
          <a:prstGeom prst="rect">
            <a:avLst/>
          </a:prstGeom>
        </p:spPr>
      </p:pic>
      <p:pic>
        <p:nvPicPr>
          <p:cNvPr id="20" name="19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481119" y="5296271"/>
            <a:ext cx="216828" cy="493282"/>
          </a:xfrm>
          <a:prstGeom prst="rect">
            <a:avLst/>
          </a:prstGeom>
        </p:spPr>
      </p:pic>
      <p:pic>
        <p:nvPicPr>
          <p:cNvPr id="21" name="20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2481119" y="5761967"/>
            <a:ext cx="216828" cy="4932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945" y="4107304"/>
            <a:ext cx="4306055" cy="287121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8317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9" grpId="0"/>
      <p:bldP spid="6" grpId="0"/>
      <p:bldP spid="9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052249" y="2634814"/>
            <a:ext cx="54285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The more alcohol you consume the more difficult your metal functioning becomes.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2250" y="3769818"/>
            <a:ext cx="5853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Simple things like talking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and even seeing can become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 challenge while under the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influence of alcohol.</a:t>
            </a:r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Intoxication</a:t>
            </a:r>
          </a:p>
        </p:txBody>
      </p:sp>
      <p:pic>
        <p:nvPicPr>
          <p:cNvPr id="7" name="6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350840" y="2582293"/>
            <a:ext cx="397917" cy="905261"/>
          </a:xfrm>
          <a:prstGeom prst="rect">
            <a:avLst/>
          </a:prstGeom>
        </p:spPr>
      </p:pic>
      <p:pic>
        <p:nvPicPr>
          <p:cNvPr id="8" name="7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350840" y="3894269"/>
            <a:ext cx="397917" cy="90526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62" y="4179279"/>
            <a:ext cx="3964197" cy="286685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2260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 descr="alcohog-behavior-01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549" y="4143375"/>
            <a:ext cx="3841449" cy="27146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52956" y="3545704"/>
            <a:ext cx="54285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Alcohol can drastically effect a person’s behavior.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2956" y="4687797"/>
            <a:ext cx="542854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The reason for this is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because alcohol impairs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your judgment, self-control,</a:t>
            </a:r>
            <a:b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and lowers your inhibitions.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2956" y="2373983"/>
            <a:ext cx="54285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What effect does alcohol have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3600000" algn="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Batang" panose="02030600000101010101" pitchFamily="18" charset="-127"/>
                <a:cs typeface="Arabic Typesetting" panose="03020402040406030203" pitchFamily="66" charset="-78"/>
              </a:rPr>
              <a:t>on your behavior?</a:t>
            </a:r>
          </a:p>
        </p:txBody>
      </p:sp>
      <p:sp>
        <p:nvSpPr>
          <p:cNvPr id="8" name="8 Título"/>
          <p:cNvSpPr>
            <a:spLocks noGrp="1"/>
          </p:cNvSpPr>
          <p:nvPr>
            <p:ph type="title"/>
          </p:nvPr>
        </p:nvSpPr>
        <p:spPr>
          <a:xfrm>
            <a:off x="628650" y="545593"/>
            <a:ext cx="7886700" cy="1325563"/>
          </a:xfrm>
        </p:spPr>
        <p:txBody>
          <a:bodyPr/>
          <a:lstStyle/>
          <a:p>
            <a:r>
              <a:rPr lang="en-US" dirty="0"/>
              <a:t>Alcohol and Behavior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850089" y="2154949"/>
            <a:ext cx="128114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31750" h="12700"/>
              <a:bevelB w="635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glow rad="228600">
                    <a:srgbClr val="A5A5A5">
                      <a:satMod val="175000"/>
                      <a:alpha val="40000"/>
                    </a:srgbClr>
                  </a:glow>
                  <a:outerShdw blurRad="50800" dist="50800" dir="5400000" algn="ctr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Arial Black" pitchFamily="34" charset="0"/>
                <a:ea typeface="Batang" panose="02030600000101010101" pitchFamily="18" charset="-127"/>
                <a:cs typeface="Arabic Typesetting" panose="03020402040406030203" pitchFamily="66" charset="-78"/>
              </a:rPr>
              <a:t>Q: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glow rad="228600">
                  <a:srgbClr val="A5A5A5">
                    <a:satMod val="175000"/>
                    <a:alpha val="40000"/>
                  </a:srgbClr>
                </a:glow>
                <a:outerShdw blurRad="50800" dist="50800" dir="5400000" algn="ctr" rotWithShape="0">
                  <a:prstClr val="black">
                    <a:alpha val="68000"/>
                  </a:prstClr>
                </a:outerShdw>
              </a:effectLst>
              <a:uLnTx/>
              <a:uFillTx/>
              <a:latin typeface="Calibri"/>
              <a:ea typeface="Batang" panose="02030600000101010101" pitchFamily="18" charset="-127"/>
              <a:cs typeface="Arabic Typesetting" panose="03020402040406030203" pitchFamily="66" charset="-78"/>
            </a:endParaRPr>
          </a:p>
        </p:txBody>
      </p:sp>
      <p:pic>
        <p:nvPicPr>
          <p:cNvPr id="7" name="6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369891" y="3493183"/>
            <a:ext cx="397917" cy="905261"/>
          </a:xfrm>
          <a:prstGeom prst="rect">
            <a:avLst/>
          </a:prstGeom>
        </p:spPr>
      </p:pic>
      <p:pic>
        <p:nvPicPr>
          <p:cNvPr id="11" name="10 Imagen" descr="bottle-0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2334">
            <a:off x="1369891" y="4812248"/>
            <a:ext cx="397917" cy="90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7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8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3165</TotalTime>
  <Words>892</Words>
  <Application>Microsoft Office PowerPoint</Application>
  <PresentationFormat>On-screen Show (4:3)</PresentationFormat>
  <Paragraphs>124</Paragraphs>
  <Slides>23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Aharoni</vt:lpstr>
      <vt:lpstr>Arial</vt:lpstr>
      <vt:lpstr>Arial Black</vt:lpstr>
      <vt:lpstr>Calibri</vt:lpstr>
      <vt:lpstr>Leelawadee</vt:lpstr>
      <vt:lpstr>Times New Roman</vt:lpstr>
      <vt:lpstr>Office Theme</vt:lpstr>
      <vt:lpstr>Short-Term Effects</vt:lpstr>
      <vt:lpstr>Critical Thinking</vt:lpstr>
      <vt:lpstr>Alcohol</vt:lpstr>
      <vt:lpstr>Intoxication</vt:lpstr>
      <vt:lpstr>Intoxication</vt:lpstr>
      <vt:lpstr>Intoxication</vt:lpstr>
      <vt:lpstr>Intoxication</vt:lpstr>
      <vt:lpstr>Intoxication</vt:lpstr>
      <vt:lpstr>Alcohol and Behavior</vt:lpstr>
      <vt:lpstr>Alcohol and Behavior</vt:lpstr>
      <vt:lpstr>Alcohol and Behavior</vt:lpstr>
      <vt:lpstr>Alcohol and Behavior</vt:lpstr>
      <vt:lpstr>Bodily Effects</vt:lpstr>
      <vt:lpstr>Bodily Effects</vt:lpstr>
      <vt:lpstr>Urinary Effects</vt:lpstr>
      <vt:lpstr>Immunity Effects</vt:lpstr>
      <vt:lpstr>Effect on Digestion</vt:lpstr>
      <vt:lpstr>Effect on Digestion</vt:lpstr>
      <vt:lpstr>Cardiovascular Effects</vt:lpstr>
      <vt:lpstr>Cardiovascular Effects</vt:lpstr>
      <vt:lpstr>Activity</vt:lpstr>
      <vt:lpstr>Assessment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Identifying Products, Proof, and BAC.</dc:title>
  <dc:creator>baramdo@yahoo.com</dc:creator>
  <cp:lastModifiedBy>jason brandt</cp:lastModifiedBy>
  <cp:revision>223</cp:revision>
  <dcterms:created xsi:type="dcterms:W3CDTF">2014-10-26T00:48:21Z</dcterms:created>
  <dcterms:modified xsi:type="dcterms:W3CDTF">2019-11-16T18:34:10Z</dcterms:modified>
</cp:coreProperties>
</file>